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33"/>
  </p:notesMasterIdLst>
  <p:sldIdLst>
    <p:sldId id="382" r:id="rId3"/>
    <p:sldId id="383" r:id="rId4"/>
    <p:sldId id="436" r:id="rId5"/>
    <p:sldId id="476" r:id="rId6"/>
    <p:sldId id="478" r:id="rId7"/>
    <p:sldId id="477" r:id="rId8"/>
    <p:sldId id="479" r:id="rId9"/>
    <p:sldId id="480" r:id="rId10"/>
    <p:sldId id="481" r:id="rId11"/>
    <p:sldId id="475" r:id="rId12"/>
    <p:sldId id="474" r:id="rId13"/>
    <p:sldId id="472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82" r:id="rId24"/>
    <p:sldId id="487" r:id="rId25"/>
    <p:sldId id="484" r:id="rId26"/>
    <p:sldId id="485" r:id="rId27"/>
    <p:sldId id="486" r:id="rId28"/>
    <p:sldId id="497" r:id="rId29"/>
    <p:sldId id="498" r:id="rId30"/>
    <p:sldId id="499" r:id="rId31"/>
    <p:sldId id="500" r:id="rId32"/>
  </p:sldIdLst>
  <p:sldSz cx="18288000" cy="10287000"/>
  <p:notesSz cx="6858000" cy="9144000"/>
  <p:embeddedFontLst>
    <p:embeddedFont>
      <p:font typeface="Constantia" panose="02030602050306030303" pitchFamily="18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Roboto Thin" panose="02000000000000000000" pitchFamily="2" charset="0"/>
      <p:regular r:id="rId40"/>
      <p:italic r:id="rId41"/>
    </p:embeddedFont>
    <p:embeddedFont>
      <p:font typeface="Roboto Medium" panose="02000000000000000000" pitchFamily="2" charset="0"/>
      <p:regular r:id="rId42"/>
      <p:italic r:id="rId43"/>
    </p:embeddedFont>
    <p:embeddedFont>
      <p:font typeface="Arial Rounded MT Bold" panose="020F0704030504030204" pitchFamily="34" charset="0"/>
      <p:regular r:id="rId44"/>
    </p:embeddedFont>
    <p:embeddedFont>
      <p:font typeface="Raleway Light" pitchFamily="2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Lato Regular" panose="020F0502020204030203" pitchFamily="34" charset="0"/>
      <p:regular r:id="rId51"/>
    </p:embeddedFont>
    <p:embeddedFont>
      <p:font typeface="Sitka Small Semibold" pitchFamily="2" charset="0"/>
      <p:bold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138995"/>
    <a:srgbClr val="000000"/>
    <a:srgbClr val="002060"/>
    <a:srgbClr val="E5F3F7"/>
    <a:srgbClr val="CDF7D8"/>
    <a:srgbClr val="BBE0EB"/>
    <a:srgbClr val="94CEE0"/>
    <a:srgbClr val="004D86"/>
    <a:srgbClr val="169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26" autoAdjust="0"/>
  </p:normalViewPr>
  <p:slideViewPr>
    <p:cSldViewPr>
      <p:cViewPr varScale="1">
        <p:scale>
          <a:sx n="53" d="100"/>
          <a:sy n="53" d="100"/>
        </p:scale>
        <p:origin x="18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6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9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937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0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09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07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481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917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880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30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226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896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62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383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640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5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264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132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14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59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56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88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601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7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27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49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2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3400" y="3239364"/>
            <a:ext cx="96041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72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</a:t>
            </a:r>
            <a:r>
              <a:rPr lang="vi-VN" sz="7200" b="1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r>
              <a:rPr lang="vi-VN" sz="7200" b="1" smtClean="0">
                <a:solidFill>
                  <a:srgbClr val="00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88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BUTTON KEYPAD</a:t>
            </a:r>
            <a:endParaRPr lang="en-US" sz="8800" b="1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32" name="Picture 8" descr="ATM keypad icon PSD - PSDgraphic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0" t="5455" r="12478" b="9545"/>
          <a:stretch/>
        </p:blipFill>
        <p:spPr bwMode="auto">
          <a:xfrm>
            <a:off x="1549489" y="2536090"/>
            <a:ext cx="4568430" cy="35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1600" t="12222" r="13200" b="20370"/>
          <a:stretch/>
        </p:blipFill>
        <p:spPr>
          <a:xfrm>
            <a:off x="1359236" y="6389750"/>
            <a:ext cx="1444394" cy="1398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6431983"/>
            <a:ext cx="3560690" cy="15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2" name="image22.jpeg"/>
          <p:cNvPicPr/>
          <p:nvPr/>
        </p:nvPicPr>
        <p:blipFill rotWithShape="1">
          <a:blip r:embed="rId3" cstate="print"/>
          <a:srcRect l="26541"/>
          <a:stretch/>
        </p:blipFill>
        <p:spPr>
          <a:xfrm>
            <a:off x="147659" y="2490985"/>
            <a:ext cx="10225316" cy="6400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t="5111" b="4308"/>
          <a:stretch/>
        </p:blipFill>
        <p:spPr>
          <a:xfrm>
            <a:off x="11432367" y="2744659"/>
            <a:ext cx="5791200" cy="60037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6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4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SCHEMATIC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3390900"/>
            <a:ext cx="10383927" cy="4183857"/>
          </a:xfrm>
          <a:prstGeom prst="rect">
            <a:avLst/>
          </a:prstGeom>
        </p:spPr>
      </p:pic>
      <p:pic>
        <p:nvPicPr>
          <p:cNvPr id="3076" name="Picture 4" descr="8-button High level Push Buttons 8 Keyboard Keypad MCU IO for Arduino STM32  - AliExp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058" y="2845411"/>
            <a:ext cx="5395848" cy="53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33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PRESS AND RELEASE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638757"/>
            <a:ext cx="12570633" cy="580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2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0485" y="2919359"/>
            <a:ext cx="200281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GPIO_PIN_9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7975" y="1272217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7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7975" y="2705100"/>
            <a:ext cx="1390271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7975" y="1272217"/>
            <a:ext cx="17519654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control 8 LED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by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2 button “ON” and “OFF”. Press ON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make all 8 LEDs light up,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press ON to make all 8 LEDs off.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5295900"/>
            <a:ext cx="8440666" cy="39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87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P2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 to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control 8 LED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by </a:t>
            </a:r>
            <a:r>
              <a:rPr lang="vi-VN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1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button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MOD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Press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MOD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to make all 8 LEDs light up, 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press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MOD again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make all 8 LEDs off.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48026"/>
            <a:ext cx="11735711" cy="53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5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7202" y="2054140"/>
            <a:ext cx="1596011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=~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5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3. Write a function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“key_debounced(key);” to get the value of input key and debounce. Then connected 3 button “KEY1, KEY2” . Press KEY1 to enable KEY2, press KEY2 to control one point of led shifting from left to right. 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5" y="4186721"/>
            <a:ext cx="11423370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63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6877" y="958045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7975" y="1679861"/>
            <a:ext cx="15960115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enable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led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4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3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3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4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4"/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200" b="1"/>
          </a:p>
        </p:txBody>
      </p:sp>
    </p:spTree>
    <p:extLst>
      <p:ext uri="{BB962C8B-B14F-4D97-AF65-F5344CB8AC3E}">
        <p14:creationId xmlns:p14="http://schemas.microsoft.com/office/powerpoint/2010/main" val="1247977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967" y="875471"/>
            <a:ext cx="9010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RELEASE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965" y="1665931"/>
            <a:ext cx="17903825" cy="852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GPIO_PIN_SET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  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enable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 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key_debounced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output_8bit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++;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6872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165372" y="2367678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67" y="2496373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Rounded Rectangle 342"/>
          <p:cNvSpPr/>
          <p:nvPr/>
        </p:nvSpPr>
        <p:spPr>
          <a:xfrm>
            <a:off x="2186154" y="400067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49" y="412936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2163467" y="5711921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62" y="584061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3352800" y="2308642"/>
            <a:ext cx="9677400" cy="92333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INPUT DATA OPERATION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05200" y="4080472"/>
            <a:ext cx="11201400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PRESS AND RELEASE BUTTON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44626" y="5739525"/>
            <a:ext cx="10430086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PRESS AND HOLD BUTTON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171641" y="7481442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336" y="761013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52801" y="7509046"/>
            <a:ext cx="11582400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4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MATRIX OF BUTTON - KEYPAD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43" grpId="0" animBg="1"/>
      <p:bldP spid="346" grpId="0" animBg="1"/>
      <p:bldP spid="41" grpId="0" animBg="1"/>
      <p:bldP spid="38" grpId="0" animBg="1"/>
      <p:bldP spid="39" grpId="0" animBg="1"/>
      <p:bldP spid="40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867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HOLD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control 8 led with button SHIFT. Press and hold SHIFT to control one point of led shifting from left to right.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5" y="4186721"/>
            <a:ext cx="11423370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9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8671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PRESS AND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HOLD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BUTTON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marR="0" lvl="0" indent="-5715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rgbClr val="445469">
                    <a:lumMod val="50000"/>
                  </a:srgb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4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. Write a program</a:t>
            </a:r>
            <a:r>
              <a:rPr kumimoji="0" lang="en-US" sz="3600" b="1" i="0" u="none" strike="noStrike" kern="1200" cap="none" spc="0" normalizeH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to control 8 led with button SHIFT. Press and hold SHIFT to control one point of led shifting from left to right.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vi-VN" sz="4800" b="0" i="0" u="none" strike="noStrike" kern="1200" cap="none" spc="0" normalizeH="0" baseline="0" noProof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9941" y="3474433"/>
            <a:ext cx="16227425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vi-VN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vi-VN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output_8bit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163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P5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Write a program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get the key code from keypad 4x4. Then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on LCD 20x4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 key code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corresponding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to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the pressed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key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82" y="3805875"/>
            <a:ext cx="15268035" cy="528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6927" y="3924300"/>
            <a:ext cx="194915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scan_kp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0x07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0x0d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0x0e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output_kp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GPIO_PIN_5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GPIO_PIN_6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GPIO_PIN_7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9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9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9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vi-VN" sz="39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9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900" b="1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P5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Write a program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 get the key code from keypad 4x4. Then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on LCD 20x4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 key code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corresponding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to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the pressed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key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59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" y="2268795"/>
            <a:ext cx="185166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cot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cot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output_kp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scan_kp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(!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HAL_GPIO_ReadPin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GPIO_PIN_3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cot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5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5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35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;};</a:t>
            </a:r>
            <a:endParaRPr lang="vi-VN" sz="35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vi-VN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mp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284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299" y="2145271"/>
            <a:ext cx="185166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key4x4_read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mp2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vi-VN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mp1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mp2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key_read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mp2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mp1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  <p:pic>
        <p:nvPicPr>
          <p:cNvPr id="14" name="Picture 10" descr="VHDL coding tips and tricks: Pushbutton DeBounce circuit in VHD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004" y="1079947"/>
            <a:ext cx="5343144" cy="37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95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4. MATRIX OF BUTTON - KEYPAD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3258" y="2841904"/>
            <a:ext cx="1033076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key4x4_read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lcd2x3_display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lcd2x3_display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mp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165" y="3390900"/>
            <a:ext cx="7140559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2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Premium Vector | Single click, double click, triple click, long press  vector information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" y="1744541"/>
            <a:ext cx="8610999" cy="74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457944" y="4076700"/>
            <a:ext cx="1210056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668000" y="4076700"/>
            <a:ext cx="0" cy="99060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668000" y="5058229"/>
            <a:ext cx="3514344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82344" y="4067629"/>
            <a:ext cx="3657600" cy="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182344" y="4067629"/>
            <a:ext cx="0" cy="990600"/>
          </a:xfrm>
          <a:prstGeom prst="line">
            <a:avLst/>
          </a:prstGeom>
          <a:ln w="666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457944" y="5745152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668000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668000" y="6726681"/>
            <a:ext cx="1152144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182344" y="5745152"/>
            <a:ext cx="3657600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240256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820144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1820144" y="5745152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3030200" y="5745152"/>
            <a:ext cx="0" cy="99060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3030200" y="6726681"/>
            <a:ext cx="1210056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457944" y="7286171"/>
            <a:ext cx="1210056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668000" y="7286171"/>
            <a:ext cx="0" cy="99060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668000" y="8267700"/>
            <a:ext cx="5952744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620744" y="7277100"/>
            <a:ext cx="1219200" cy="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6620744" y="7277100"/>
            <a:ext cx="0" cy="990600"/>
          </a:xfrm>
          <a:prstGeom prst="line">
            <a:avLst/>
          </a:prstGeom>
          <a:ln w="666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57944" y="2762718"/>
            <a:ext cx="8382000" cy="0"/>
          </a:xfrm>
          <a:prstGeom prst="line">
            <a:avLst/>
          </a:prstGeom>
          <a:ln w="66675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668000" y="2457918"/>
            <a:ext cx="0" cy="5818853"/>
          </a:xfrm>
          <a:prstGeom prst="line">
            <a:avLst/>
          </a:prstGeom>
          <a:ln w="38100">
            <a:solidFill>
              <a:srgbClr val="13899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5240000" y="2457918"/>
            <a:ext cx="0" cy="5818853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487400" y="2448847"/>
            <a:ext cx="0" cy="581885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472351" y="8440473"/>
            <a:ext cx="652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006068" y="1411742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 CLICK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826341" y="1479528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</a:t>
            </a:r>
          </a:p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64" name="Straight Arrow Connector 11263"/>
          <p:cNvCxnSpPr/>
          <p:nvPr/>
        </p:nvCxnSpPr>
        <p:spPr>
          <a:xfrm>
            <a:off x="10672572" y="4595586"/>
            <a:ext cx="3509772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730484" y="6240452"/>
            <a:ext cx="1089660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647774" y="7772400"/>
            <a:ext cx="5931167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134600" y="174380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smtClean="0">
                <a:solidFill>
                  <a:srgbClr val="0033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lang="en-US" sz="2800" b="1">
              <a:solidFill>
                <a:srgbClr val="0033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225229" y="8809049"/>
            <a:ext cx="895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826341" y="8410443"/>
            <a:ext cx="895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</a:t>
            </a:r>
            <a:endParaRPr lang="en-US" sz="3200" b="1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11840029" y="2433635"/>
            <a:ext cx="0" cy="5818853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858471" y="2407119"/>
            <a:ext cx="1628929" cy="0"/>
          </a:xfrm>
          <a:prstGeom prst="straightConnector1">
            <a:avLst/>
          </a:prstGeom>
          <a:ln w="539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0" name="Right Brace 11269"/>
          <p:cNvSpPr/>
          <p:nvPr/>
        </p:nvSpPr>
        <p:spPr>
          <a:xfrm rot="5400000">
            <a:off x="12456942" y="7749267"/>
            <a:ext cx="393660" cy="1667256"/>
          </a:xfrm>
          <a:prstGeom prst="righ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81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Rectangle 81"/>
          <p:cNvSpPr/>
          <p:nvPr/>
        </p:nvSpPr>
        <p:spPr>
          <a:xfrm>
            <a:off x="176026" y="1125585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74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195893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esture, Finger, Hand, One, Clic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52" y="5266023"/>
            <a:ext cx="2269554" cy="22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uble click Detailed Rounded Linea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250" y="52959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Press Icons - Free SVG &amp; PNG Long Press Images -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677" y="5295900"/>
            <a:ext cx="2249597" cy="224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4"/>
          <p:cNvSpPr/>
          <p:nvPr/>
        </p:nvSpPr>
        <p:spPr>
          <a:xfrm>
            <a:off x="173718" y="2531913"/>
            <a:ext cx="17519654" cy="1200329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Write a program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read the status of button: single click, double click and long click.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45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195893"/>
            <a:ext cx="8476796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 MACHINE FOR BUTTON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esture, Finger, Hand, One, Cl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26192"/>
            <a:ext cx="1767032" cy="17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uble click Detailed Rounded Linea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96100"/>
            <a:ext cx="1874122" cy="187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ng Press Icons - Free SVG &amp; PNG Long Press Images -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09" y="5673257"/>
            <a:ext cx="1984844" cy="19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Rectangle 64"/>
          <p:cNvSpPr/>
          <p:nvPr/>
        </p:nvSpPr>
        <p:spPr>
          <a:xfrm>
            <a:off x="155575" y="2329156"/>
            <a:ext cx="17519654" cy="1754326"/>
          </a:xfrm>
          <a:prstGeom prst="rect">
            <a:avLst/>
          </a:prstGeom>
          <a:solidFill>
            <a:schemeClr val="bg2">
              <a:lumMod val="85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Write a program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read the status of button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MOD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: single click, double click and long click. Single click to turn on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LED1 and single click again to turn off. Double click and long click are corresponding LED2 and LED 3 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991" y="4370650"/>
            <a:ext cx="7557149" cy="49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050" name="Picture 2" descr="Công Tắc Gạt ON-OFF 4 Chân 1221 250V 15A | Linh Kiện Điện Tử 3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24375"/>
            <a:ext cx="4089048" cy="27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i Push Button Switch | Sparkfun COM-00097 | Core Electronics Austra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23" y="5936580"/>
            <a:ext cx="3209002" cy="320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sh Button Grande de 4 Terminales - Botón cuadrado 10 piezas | 330oh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86169"/>
            <a:ext cx="4676731" cy="467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a Tegg 1PC 3x4 Keypad MCU Board Matrix Array Switch Tactile Keypad 12  Button Phone-Style Matrix Keypad for Arduino Raspberry Pi trên Amazon Mỹ  chính hãng 2023 | Fad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0" y="3591987"/>
            <a:ext cx="4353595" cy="435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39522" y="1665866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0400" y="10521039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20621" y="10564188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Rectangle 1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17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190655" y="975435"/>
            <a:ext cx="17627542" cy="809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BUTTON_Read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DOUBLE_CLICK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SINGLE_CLICK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GPIO_PIN_15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LONGCLICK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4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status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28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211890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100" name="Picture 4" descr="microcontroller - Smart ways to detect a button (less power consuming) -  Electrical Engineering Stack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874672"/>
            <a:ext cx="6806334" cy="526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icrocontroller - Beginner: Difference between safety resistor between pin  and switch, or switch and ground - Electrical Engineering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929024"/>
            <a:ext cx="7329845" cy="52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38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4" name="Picture 6" descr="ATtiny85: Debounce Your Pushbuttons! – Embedded Though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29" y="2733319"/>
            <a:ext cx="6681071" cy="57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Ttiny85: Debounce Your Pushbuttons! – Embedded Though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52" y="2733319"/>
            <a:ext cx="6646093" cy="575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2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97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172714"/>
            <a:ext cx="7553325" cy="5126829"/>
          </a:xfrm>
          <a:prstGeom prst="rect">
            <a:avLst/>
          </a:prstGeom>
        </p:spPr>
      </p:pic>
      <p:pic>
        <p:nvPicPr>
          <p:cNvPr id="6154" name="Picture 10" descr="VHDL coding tips and tricks: Pushbutton DeBounce circuit in VHD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2" y="3213136"/>
            <a:ext cx="6990587" cy="492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8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170" name="Picture 2" descr="Switch Debounce in Digital Circuit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6" y="2578761"/>
            <a:ext cx="7981734" cy="60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ntact Bounce - Simple Debounce RC Circuit Question - Electrical  Engineering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695" y="2865296"/>
            <a:ext cx="54673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2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1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220" name="Picture 4" descr="schmitt trig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2996693"/>
            <a:ext cx="7791449" cy="479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731" y="2996693"/>
            <a:ext cx="8696325" cy="590264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76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7181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INPUT DATA OPERATION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4891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SINGLE BUTTON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4100"/>
            <a:ext cx="5350557" cy="6900632"/>
          </a:xfrm>
          <a:prstGeom prst="rect">
            <a:avLst/>
          </a:prstGeom>
        </p:spPr>
      </p:pic>
      <p:pic>
        <p:nvPicPr>
          <p:cNvPr id="10242" name="Picture 2" descr="arduino uno - State machine sketch to drive a DC motor with limit switches  - Arduino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738150"/>
            <a:ext cx="6145801" cy="646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5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BUTTON - KEYPAD</a:t>
            </a:r>
          </a:p>
        </p:txBody>
      </p:sp>
      <p:sp>
        <p:nvSpPr>
          <p:cNvPr id="25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13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8991</TotalTime>
  <Words>1519</Words>
  <Application>Microsoft Office PowerPoint</Application>
  <PresentationFormat>Custom</PresentationFormat>
  <Paragraphs>292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Constantia</vt:lpstr>
      <vt:lpstr>Poppins Light</vt:lpstr>
      <vt:lpstr>Bebas Neue</vt:lpstr>
      <vt:lpstr>Lato Light</vt:lpstr>
      <vt:lpstr>Gill Sans</vt:lpstr>
      <vt:lpstr>Roboto Thin</vt:lpstr>
      <vt:lpstr>Roboto Medium</vt:lpstr>
      <vt:lpstr>Arial Rounded MT Bold</vt:lpstr>
      <vt:lpstr>Raleway Light</vt:lpstr>
      <vt:lpstr>Calibri</vt:lpstr>
      <vt:lpstr>Lato Regular</vt:lpstr>
      <vt:lpstr>Courier New</vt:lpstr>
      <vt:lpstr>Wingdings</vt:lpstr>
      <vt:lpstr>Sitka Small Semibold</vt:lpstr>
      <vt:lpstr>Arial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435</cp:revision>
  <cp:lastPrinted>2023-12-21T09:37:54Z</cp:lastPrinted>
  <dcterms:created xsi:type="dcterms:W3CDTF">2006-08-16T00:00:00Z</dcterms:created>
  <dcterms:modified xsi:type="dcterms:W3CDTF">2024-01-04T13:55:22Z</dcterms:modified>
  <dc:identifier>DAFHJBCCLSI</dc:identifier>
</cp:coreProperties>
</file>